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x="18288000" cy="10287000"/>
  <p:notesSz cx="6858000" cy="9144000"/>
  <p:embeddedFontLst>
    <p:embeddedFont>
      <p:font typeface="ITC Benguiat Bold" charset="1" panose="02030904050306020704"/>
      <p:regular r:id="rId29"/>
    </p:embeddedFont>
    <p:embeddedFont>
      <p:font typeface="ITC Benguiat" charset="1" panose="02030603050306020704"/>
      <p:regular r:id="rId30"/>
    </p:embeddedFont>
    <p:embeddedFont>
      <p:font typeface="ITC Benguiat Condensed Bold" charset="1" panose="02030806050306020704"/>
      <p:regular r:id="rId31"/>
    </p:embeddedFont>
    <p:embeddedFont>
      <p:font typeface="ITC Benguiat Condensed" charset="1" panose="02030506050306020704"/>
      <p:regular r:id="rId32"/>
    </p:embeddedFont>
    <p:embeddedFont>
      <p:font typeface="Inter" charset="1" panose="020B0502030000000004"/>
      <p:regular r:id="rId33"/>
    </p:embeddedFont>
    <p:embeddedFont>
      <p:font typeface="Inter Bold" charset="1" panose="020B0802030000000004"/>
      <p:regular r:id="rId34"/>
    </p:embeddedFont>
    <p:embeddedFont>
      <p:font typeface="HK Grotesk Bold" charset="1" panose="00000800000000000000"/>
      <p:regular r:id="rId35"/>
    </p:embeddedFont>
    <p:embeddedFont>
      <p:font typeface="HK Grotesk" charset="1" panose="00000500000000000000"/>
      <p:regular r:id="rId36"/>
    </p:embeddedFont>
    <p:embeddedFont>
      <p:font typeface="Poppins Bold" charset="1" panose="00000800000000000000"/>
      <p:regular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2.png" Type="http://schemas.openxmlformats.org/officeDocument/2006/relationships/image"/><Relationship Id="rId4" Target="../media/image2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29.png" Type="http://schemas.openxmlformats.org/officeDocument/2006/relationships/image"/><Relationship Id="rId4" Target="../media/image30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jpe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47556" y="248057"/>
            <a:ext cx="13076310" cy="9790887"/>
          </a:xfrm>
          <a:custGeom>
            <a:avLst/>
            <a:gdLst/>
            <a:ahLst/>
            <a:cxnLst/>
            <a:rect r="r" b="b" t="t" l="l"/>
            <a:pathLst>
              <a:path h="9790887" w="13076310">
                <a:moveTo>
                  <a:pt x="0" y="0"/>
                </a:moveTo>
                <a:lnTo>
                  <a:pt x="13076310" y="0"/>
                </a:lnTo>
                <a:lnTo>
                  <a:pt x="13076310" y="9790886"/>
                </a:lnTo>
                <a:lnTo>
                  <a:pt x="0" y="97908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058281">
            <a:off x="-720045" y="-2713659"/>
            <a:ext cx="5996836" cy="14035417"/>
          </a:xfrm>
          <a:custGeom>
            <a:avLst/>
            <a:gdLst/>
            <a:ahLst/>
            <a:cxnLst/>
            <a:rect r="r" b="b" t="t" l="l"/>
            <a:pathLst>
              <a:path h="14035417" w="5996836">
                <a:moveTo>
                  <a:pt x="5996836" y="0"/>
                </a:moveTo>
                <a:lnTo>
                  <a:pt x="0" y="0"/>
                </a:lnTo>
                <a:lnTo>
                  <a:pt x="0" y="14035418"/>
                </a:lnTo>
                <a:lnTo>
                  <a:pt x="5996836" y="14035418"/>
                </a:lnTo>
                <a:lnTo>
                  <a:pt x="5996836" y="0"/>
                </a:lnTo>
                <a:close/>
              </a:path>
            </a:pathLst>
          </a:custGeom>
          <a:blipFill>
            <a:blip r:embed="rId4"/>
            <a:stretch>
              <a:fillRect l="0" t="0" r="-110642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66767">
            <a:off x="13586142" y="-2627194"/>
            <a:ext cx="5996836" cy="14035417"/>
          </a:xfrm>
          <a:custGeom>
            <a:avLst/>
            <a:gdLst/>
            <a:ahLst/>
            <a:cxnLst/>
            <a:rect r="r" b="b" t="t" l="l"/>
            <a:pathLst>
              <a:path h="14035417" w="5996836">
                <a:moveTo>
                  <a:pt x="0" y="0"/>
                </a:moveTo>
                <a:lnTo>
                  <a:pt x="5996836" y="0"/>
                </a:lnTo>
                <a:lnTo>
                  <a:pt x="5996836" y="14035417"/>
                </a:lnTo>
                <a:lnTo>
                  <a:pt x="0" y="140354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10642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73017" y="248057"/>
            <a:ext cx="15741965" cy="57798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978"/>
              </a:lnSpc>
            </a:pPr>
            <a:r>
              <a:rPr lang="en-US" sz="37978" b="true">
                <a:solidFill>
                  <a:srgbClr val="004AAD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PEI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-927951">
            <a:off x="-303466" y="579599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928348">
            <a:off x="12520958" y="8436649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816637">
            <a:off x="13601700" y="579599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0">
            <a:off x="-1047409" y="5107402"/>
            <a:ext cx="3643468" cy="4114800"/>
          </a:xfrm>
          <a:custGeom>
            <a:avLst/>
            <a:gdLst/>
            <a:ahLst/>
            <a:cxnLst/>
            <a:rect r="r" b="b" t="t" l="l"/>
            <a:pathLst>
              <a:path h="4114800" w="3643468">
                <a:moveTo>
                  <a:pt x="3643469" y="0"/>
                </a:moveTo>
                <a:lnTo>
                  <a:pt x="0" y="0"/>
                </a:lnTo>
                <a:lnTo>
                  <a:pt x="0" y="4114800"/>
                </a:lnTo>
                <a:lnTo>
                  <a:pt x="3643469" y="4114800"/>
                </a:lnTo>
                <a:lnTo>
                  <a:pt x="3643469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021232" y="4588619"/>
            <a:ext cx="10245537" cy="970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42"/>
              </a:lnSpc>
              <a:spcBef>
                <a:spcPct val="0"/>
              </a:spcBef>
            </a:pPr>
            <a:r>
              <a:rPr lang="en-US" sz="5948">
                <a:solidFill>
                  <a:srgbClr val="FEFEFE"/>
                </a:solidFill>
                <a:latin typeface="ITC Benguiat"/>
                <a:ea typeface="ITC Benguiat"/>
                <a:cs typeface="ITC Benguiat"/>
                <a:sym typeface="ITC Benguiat"/>
              </a:rPr>
              <a:t>NA PRÁTICA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322887" y="8079741"/>
            <a:ext cx="7642227" cy="11288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53"/>
              </a:lnSpc>
            </a:pPr>
            <a:r>
              <a:rPr lang="en-US" sz="3685" spc="151" b="true">
                <a:solidFill>
                  <a:srgbClr val="000000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PROFESSORA</a:t>
            </a:r>
            <a:r>
              <a:rPr lang="en-US" sz="3685" spc="151" b="true">
                <a:solidFill>
                  <a:srgbClr val="000000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:</a:t>
            </a:r>
            <a:r>
              <a:rPr lang="en-US" sz="3685" spc="151">
                <a:solidFill>
                  <a:srgbClr val="000000"/>
                </a:solidFill>
                <a:latin typeface="ITC Benguiat Condensed"/>
                <a:ea typeface="ITC Benguiat Condensed"/>
                <a:cs typeface="ITC Benguiat Condensed"/>
                <a:sym typeface="ITC Benguiat Condensed"/>
              </a:rPr>
              <a:t> </a:t>
            </a:r>
          </a:p>
          <a:p>
            <a:pPr algn="l">
              <a:lnSpc>
                <a:spcPts val="4053"/>
              </a:lnSpc>
            </a:pPr>
            <a:r>
              <a:rPr lang="en-US" b="true" sz="3685" spc="151">
                <a:solidFill>
                  <a:srgbClr val="000000"/>
                </a:solidFill>
                <a:latin typeface="ITC Benguiat Condensed Bold"/>
                <a:ea typeface="ITC Benguiat Condensed Bold"/>
                <a:cs typeface="ITC Benguiat Condensed Bold"/>
                <a:sym typeface="ITC Benguiat Condensed Bold"/>
              </a:rPr>
              <a:t>ESCOLA:</a:t>
            </a:r>
            <a:r>
              <a:rPr lang="en-US" sz="3685" spc="151">
                <a:solidFill>
                  <a:srgbClr val="000000"/>
                </a:solidFill>
                <a:latin typeface="ITC Benguiat Condensed"/>
                <a:ea typeface="ITC Benguiat Condensed"/>
                <a:cs typeface="ITC Benguiat Condensed"/>
                <a:sym typeface="ITC Benguiat Condensed"/>
              </a:rPr>
              <a:t>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03170" y="344283"/>
            <a:ext cx="7584830" cy="4164386"/>
          </a:xfrm>
          <a:custGeom>
            <a:avLst/>
            <a:gdLst/>
            <a:ahLst/>
            <a:cxnLst/>
            <a:rect r="r" b="b" t="t" l="l"/>
            <a:pathLst>
              <a:path h="4164386" w="7584830">
                <a:moveTo>
                  <a:pt x="0" y="0"/>
                </a:moveTo>
                <a:lnTo>
                  <a:pt x="7584830" y="0"/>
                </a:lnTo>
                <a:lnTo>
                  <a:pt x="7584830" y="4164386"/>
                </a:lnTo>
                <a:lnTo>
                  <a:pt x="0" y="41643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872" t="0" r="-1013" b="-1814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877768" y="-1363241"/>
            <a:ext cx="7893571" cy="8169570"/>
          </a:xfrm>
          <a:custGeom>
            <a:avLst/>
            <a:gdLst/>
            <a:ahLst/>
            <a:cxnLst/>
            <a:rect r="r" b="b" t="t" l="l"/>
            <a:pathLst>
              <a:path h="8169570" w="7893571">
                <a:moveTo>
                  <a:pt x="0" y="0"/>
                </a:moveTo>
                <a:lnTo>
                  <a:pt x="7893572" y="0"/>
                </a:lnTo>
                <a:lnTo>
                  <a:pt x="7893572" y="8169571"/>
                </a:lnTo>
                <a:lnTo>
                  <a:pt x="0" y="816957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80664" y="3651813"/>
            <a:ext cx="16726672" cy="6032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818603" indent="-409302" lvl="1">
              <a:lnSpc>
                <a:spcPts val="5308"/>
              </a:lnSpc>
              <a:buAutoNum type="arabicPeriod" startAt="1"/>
            </a:pPr>
            <a:r>
              <a:rPr lang="en-US" b="true" sz="3791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Título: Identificação do Aluno</a:t>
            </a:r>
          </a:p>
          <a:p>
            <a:pPr algn="just">
              <a:lnSpc>
                <a:spcPts val="5308"/>
              </a:lnSpc>
            </a:pPr>
          </a:p>
          <a:p>
            <a:pPr algn="just">
              <a:lnSpc>
                <a:spcPts val="5308"/>
              </a:lnSpc>
            </a:pPr>
            <a:r>
              <a:rPr lang="en-US" sz="37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 Identificação é a base do PEI, pois reúne as informações essenciais do estudante, permitindo um planejamento pedagógico adequado às suas necessidades.</a:t>
            </a:r>
          </a:p>
          <a:p>
            <a:pPr algn="just">
              <a:lnSpc>
                <a:spcPts val="5308"/>
              </a:lnSpc>
            </a:pPr>
          </a:p>
          <a:p>
            <a:pPr algn="just">
              <a:lnSpc>
                <a:spcPts val="5308"/>
              </a:lnSpc>
            </a:pPr>
            <a:r>
              <a:rPr lang="en-US" sz="379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Esses dados garantem um registro preciso do aluno, possibilitando um acompanhamento eficiente e personalizado.</a:t>
            </a:r>
          </a:p>
          <a:p>
            <a:pPr algn="just" marL="0" indent="0" lvl="0">
              <a:lnSpc>
                <a:spcPts val="53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-257215" y="997685"/>
            <a:ext cx="11974207" cy="184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54"/>
              </a:lnSpc>
              <a:spcBef>
                <a:spcPct val="0"/>
              </a:spcBef>
            </a:pPr>
            <a:r>
              <a:rPr lang="en-US" sz="6654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PEI - PLANO DE ENSINO INDIVIDUALIZADO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02735" y="2757393"/>
            <a:ext cx="10074593" cy="5256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03"/>
              </a:lnSpc>
            </a:pPr>
            <a:r>
              <a:rPr lang="en-US" sz="2931" b="true">
                <a:solidFill>
                  <a:srgbClr val="FF3131"/>
                </a:solidFill>
                <a:latin typeface="Poppins Bold"/>
                <a:ea typeface="Poppins Bold"/>
                <a:cs typeface="Poppins Bold"/>
                <a:sym typeface="Poppins Bold"/>
              </a:rPr>
              <a:t>OBS: Está parte é feita com ajuda do professor de AEE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7768" y="-1363241"/>
            <a:ext cx="7893571" cy="8169570"/>
          </a:xfrm>
          <a:custGeom>
            <a:avLst/>
            <a:gdLst/>
            <a:ahLst/>
            <a:cxnLst/>
            <a:rect r="r" b="b" t="t" l="l"/>
            <a:pathLst>
              <a:path h="8169570" w="7893571">
                <a:moveTo>
                  <a:pt x="0" y="0"/>
                </a:moveTo>
                <a:lnTo>
                  <a:pt x="7893572" y="0"/>
                </a:lnTo>
                <a:lnTo>
                  <a:pt x="7893572" y="8169571"/>
                </a:lnTo>
                <a:lnTo>
                  <a:pt x="0" y="816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272986" y="2426535"/>
            <a:ext cx="6735428" cy="4278332"/>
          </a:xfrm>
          <a:custGeom>
            <a:avLst/>
            <a:gdLst/>
            <a:ahLst/>
            <a:cxnLst/>
            <a:rect r="r" b="b" t="t" l="l"/>
            <a:pathLst>
              <a:path h="4278332" w="6735428">
                <a:moveTo>
                  <a:pt x="0" y="0"/>
                </a:moveTo>
                <a:lnTo>
                  <a:pt x="6735429" y="0"/>
                </a:lnTo>
                <a:lnTo>
                  <a:pt x="6735429" y="4278332"/>
                </a:lnTo>
                <a:lnTo>
                  <a:pt x="0" y="42783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44" t="-86141" r="-3517" b="-622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2654870"/>
            <a:ext cx="13690885" cy="661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b="true" sz="315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2.Funcionalidade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56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QUE O ALUNO SABE?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Conhecimentos e habilidades já adquiridas.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Competências acadêmicas, motoras e sociais.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Grau de autonomia em tarefas escolares e diárias.</a:t>
            </a:r>
          </a:p>
          <a:p>
            <a:pPr algn="just">
              <a:lnSpc>
                <a:spcPts val="4419"/>
              </a:lnSpc>
            </a:pPr>
          </a:p>
          <a:p>
            <a:pPr algn="just">
              <a:lnSpc>
                <a:spcPts val="4419"/>
              </a:lnSpc>
            </a:pPr>
            <a:r>
              <a:rPr lang="en-US" sz="3156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PRIORIDADES NO ENSINO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O que é essencial desenvolver no aluno.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Principais habilidades a serem trabalhadas.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Estratégias para aprimorar autonomia e socialização.</a:t>
            </a:r>
          </a:p>
          <a:p>
            <a:pPr algn="just">
              <a:lnSpc>
                <a:spcPts val="4419"/>
              </a:lnSpc>
            </a:pPr>
          </a:p>
          <a:p>
            <a:pPr algn="just" marL="0" indent="0" lvl="0">
              <a:lnSpc>
                <a:spcPts val="44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3069018" y="369383"/>
            <a:ext cx="11974207" cy="184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54"/>
              </a:lnSpc>
              <a:spcBef>
                <a:spcPct val="0"/>
              </a:spcBef>
            </a:pPr>
            <a:r>
              <a:rPr lang="en-US" sz="6654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PEI - PLANO DE ENSINO INDIVIDUALIZADO</a:t>
            </a:r>
          </a:p>
        </p:txBody>
      </p:sp>
    </p:spTree>
  </p:cSld>
  <p:clrMapOvr>
    <a:masterClrMapping/>
  </p:clrMapOvr>
  <p:transition spd="med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77768" y="-1363241"/>
            <a:ext cx="7893571" cy="8169570"/>
          </a:xfrm>
          <a:custGeom>
            <a:avLst/>
            <a:gdLst/>
            <a:ahLst/>
            <a:cxnLst/>
            <a:rect r="r" b="b" t="t" l="l"/>
            <a:pathLst>
              <a:path h="8169570" w="7893571">
                <a:moveTo>
                  <a:pt x="0" y="0"/>
                </a:moveTo>
                <a:lnTo>
                  <a:pt x="7893572" y="0"/>
                </a:lnTo>
                <a:lnTo>
                  <a:pt x="7893572" y="8169571"/>
                </a:lnTo>
                <a:lnTo>
                  <a:pt x="0" y="816957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70684" y="4535700"/>
            <a:ext cx="7434845" cy="4722600"/>
          </a:xfrm>
          <a:custGeom>
            <a:avLst/>
            <a:gdLst/>
            <a:ahLst/>
            <a:cxnLst/>
            <a:rect r="r" b="b" t="t" l="l"/>
            <a:pathLst>
              <a:path h="4722600" w="7434845">
                <a:moveTo>
                  <a:pt x="0" y="0"/>
                </a:moveTo>
                <a:lnTo>
                  <a:pt x="7434844" y="0"/>
                </a:lnTo>
                <a:lnTo>
                  <a:pt x="7434844" y="4722600"/>
                </a:lnTo>
                <a:lnTo>
                  <a:pt x="0" y="4722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644" t="-86141" r="-3517" b="-6224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397474" y="2642402"/>
            <a:ext cx="13690885" cy="6615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419"/>
              </a:lnSpc>
            </a:pPr>
            <a:r>
              <a:rPr lang="en-US" b="true" sz="3156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2.Funcionalidade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3156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QUE O ALUNO GOSTA?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Atividades, jogos e conteúdos que despertam interesse.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Métodos de ensino mais eficazes.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Estilo de aprendizagem predominante.</a:t>
            </a:r>
          </a:p>
          <a:p>
            <a:pPr algn="just">
              <a:lnSpc>
                <a:spcPts val="4419"/>
              </a:lnSpc>
            </a:pPr>
          </a:p>
          <a:p>
            <a:pPr algn="just">
              <a:lnSpc>
                <a:spcPts val="4419"/>
              </a:lnSpc>
            </a:pPr>
            <a:r>
              <a:rPr lang="en-US" sz="3156" u="sng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POTENCIALIDADES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Habilidades que podem ser fortalecidas.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Áreas em que o aluno apresenta facilidade.</a:t>
            </a:r>
          </a:p>
          <a:p>
            <a:pPr algn="just">
              <a:lnSpc>
                <a:spcPts val="4419"/>
              </a:lnSpc>
            </a:pPr>
            <a:r>
              <a:rPr lang="en-US" sz="3156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📍 Aspectos positivos a serem desenvolvidos.</a:t>
            </a:r>
          </a:p>
          <a:p>
            <a:pPr algn="just">
              <a:lnSpc>
                <a:spcPts val="4419"/>
              </a:lnSpc>
            </a:pPr>
          </a:p>
          <a:p>
            <a:pPr algn="just" marL="0" indent="0" lvl="0">
              <a:lnSpc>
                <a:spcPts val="44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240643" y="539991"/>
            <a:ext cx="15806713" cy="18454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54"/>
              </a:lnSpc>
              <a:spcBef>
                <a:spcPct val="0"/>
              </a:spcBef>
            </a:pPr>
            <a:r>
              <a:rPr lang="en-US" sz="6654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PEI - PLANO DE ENSINO INDIVIDUALIZADO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1485" y="1871297"/>
            <a:ext cx="9918483" cy="49484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24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Áreas de Necessidade: </a:t>
            </a:r>
          </a:p>
          <a:p>
            <a:pPr algn="l">
              <a:lnSpc>
                <a:spcPts val="4424"/>
              </a:lnSpc>
            </a:pPr>
          </a:p>
          <a:p>
            <a:pPr algn="l">
              <a:lnSpc>
                <a:spcPts val="4424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✅ Área Cognitiva (Habilidades Acadêmicas) – </a:t>
            </a:r>
            <a:r>
              <a:rPr lang="en-US" sz="29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Aprendizagem de conteúdos escolares (leitura, escrita, matemática).</a:t>
            </a:r>
          </a:p>
          <a:p>
            <a:pPr algn="l">
              <a:lnSpc>
                <a:spcPts val="4424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✅ Habilidades de AVDs/AVP (Atividades de Vida Diária e Prática) – </a:t>
            </a:r>
            <a:r>
              <a:rPr lang="en-US" sz="29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Autonomia em higiene, alimentação, organização.</a:t>
            </a:r>
          </a:p>
          <a:p>
            <a:pPr algn="l">
              <a:lnSpc>
                <a:spcPts val="4424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0689968" y="1588486"/>
            <a:ext cx="7598032" cy="3888357"/>
          </a:xfrm>
          <a:custGeom>
            <a:avLst/>
            <a:gdLst/>
            <a:ahLst/>
            <a:cxnLst/>
            <a:rect r="r" b="b" t="t" l="l"/>
            <a:pathLst>
              <a:path h="3888357" w="7598032">
                <a:moveTo>
                  <a:pt x="0" y="0"/>
                </a:moveTo>
                <a:lnTo>
                  <a:pt x="7598032" y="0"/>
                </a:lnTo>
                <a:lnTo>
                  <a:pt x="7598032" y="3888358"/>
                </a:lnTo>
                <a:lnTo>
                  <a:pt x="0" y="3888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3439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533489" y="605742"/>
            <a:ext cx="13221022" cy="1351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19"/>
              </a:lnSpc>
            </a:pPr>
            <a:r>
              <a:rPr lang="en-US" sz="3799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DEFINIÇÕES DAS NECESSIDADES E PRIORIDADES</a:t>
            </a:r>
          </a:p>
          <a:p>
            <a:pPr algn="ctr">
              <a:lnSpc>
                <a:spcPts val="5319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591434" y="6443312"/>
            <a:ext cx="17516515" cy="3239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06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✅ Áreas das Funções Psicomotoras – </a:t>
            </a:r>
            <a:r>
              <a:rPr lang="en-US" sz="29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Coordenação motora fina e grossa, equilíbrio, percepção espacial.</a:t>
            </a:r>
          </a:p>
          <a:p>
            <a:pPr algn="l">
              <a:lnSpc>
                <a:spcPts val="4306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✅ Área da Comunicação –</a:t>
            </a:r>
            <a:r>
              <a:rPr lang="en-US" sz="29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Expressão verbal e não verbal, comunicação alternativa, interação social.</a:t>
            </a:r>
          </a:p>
          <a:p>
            <a:pPr algn="l">
              <a:lnSpc>
                <a:spcPts val="4306"/>
              </a:lnSpc>
            </a:pPr>
            <a:r>
              <a:rPr lang="en-US" b="true" sz="296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✅ Área Socioemocional – </a:t>
            </a:r>
            <a:r>
              <a:rPr lang="en-US" sz="296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Reconhecimento e regulação das emoções, socialização e regras de convivência.</a:t>
            </a:r>
          </a:p>
        </p:txBody>
      </p:sp>
    </p:spTree>
  </p:cSld>
  <p:clrMapOvr>
    <a:masterClrMapping/>
  </p:clrMapOvr>
  <p:transition spd="med">
    <p:cover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160362" cy="5340794"/>
          </a:xfrm>
          <a:custGeom>
            <a:avLst/>
            <a:gdLst/>
            <a:ahLst/>
            <a:cxnLst/>
            <a:rect r="r" b="b" t="t" l="l"/>
            <a:pathLst>
              <a:path h="5340794" w="5160362">
                <a:moveTo>
                  <a:pt x="0" y="0"/>
                </a:moveTo>
                <a:lnTo>
                  <a:pt x="5160362" y="0"/>
                </a:lnTo>
                <a:lnTo>
                  <a:pt x="5160362" y="5340794"/>
                </a:lnTo>
                <a:lnTo>
                  <a:pt x="0" y="534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12591375" y="4129984"/>
            <a:ext cx="5949008" cy="6157016"/>
          </a:xfrm>
          <a:custGeom>
            <a:avLst/>
            <a:gdLst/>
            <a:ahLst/>
            <a:cxnLst/>
            <a:rect r="r" b="b" t="t" l="l"/>
            <a:pathLst>
              <a:path h="6157016" w="5949008">
                <a:moveTo>
                  <a:pt x="0" y="0"/>
                </a:moveTo>
                <a:lnTo>
                  <a:pt x="5949009" y="0"/>
                </a:lnTo>
                <a:lnTo>
                  <a:pt x="5949009" y="6157016"/>
                </a:lnTo>
                <a:lnTo>
                  <a:pt x="0" y="6157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162279" y="1498824"/>
            <a:ext cx="11963442" cy="384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908"/>
              </a:lnSpc>
            </a:pPr>
            <a:r>
              <a:rPr lang="en-US" b="true" sz="7077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9908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737749"/>
            <a:ext cx="16230600" cy="24707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04"/>
              </a:lnSpc>
            </a:pPr>
          </a:p>
          <a:p>
            <a:pPr algn="ctr" marL="0" indent="0" lvl="0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PEI DEVE INCLUIR ESTRATÉGIAS CLARAS PARA GARANTIR QUE O ALUNO TENHA ACESSO AO CURRÍCULO DE FORMA PERSONALIZADA E EFICIENTE.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694320" y="2225456"/>
            <a:ext cx="9573274" cy="61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ÁREA – COMPONENTE CURRICULAR/DISCIPLINA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-ESPECIFICAR A DISCIPLINA OU ÁREA DO CONHECIMENTO EM QUE AS ADAPTAÇÕES SERÃO FEITAS (EX: LÍNGUA PORTUGUESA, MATEMÁTICA, CIÊNCIAS...).</a:t>
            </a: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4351" y="379326"/>
            <a:ext cx="7237450" cy="9528349"/>
          </a:xfrm>
          <a:custGeom>
            <a:avLst/>
            <a:gdLst/>
            <a:ahLst/>
            <a:cxnLst/>
            <a:rect r="r" b="b" t="t" l="l"/>
            <a:pathLst>
              <a:path h="9528349" w="7237450">
                <a:moveTo>
                  <a:pt x="0" y="0"/>
                </a:moveTo>
                <a:lnTo>
                  <a:pt x="7237450" y="0"/>
                </a:lnTo>
                <a:lnTo>
                  <a:pt x="7237450" y="9528348"/>
                </a:lnTo>
                <a:lnTo>
                  <a:pt x="0" y="952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DE59">
                <a:alpha val="100000"/>
              </a:srgbClr>
            </a:gs>
            <a:gs pos="100000">
              <a:srgbClr val="FF914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3280038"/>
            <a:ext cx="9573274" cy="61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METAS GERAIS PARA A TURMA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Definir os objetivos pedagógicos comuns a todos os alunos da classe.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Desenvolver a leitura e interpretação de pequenos textos narrativos.</a:t>
            </a: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4351" y="379326"/>
            <a:ext cx="7237450" cy="9528349"/>
          </a:xfrm>
          <a:custGeom>
            <a:avLst/>
            <a:gdLst/>
            <a:ahLst/>
            <a:cxnLst/>
            <a:rect r="r" b="b" t="t" l="l"/>
            <a:pathLst>
              <a:path h="9528349" w="7237450">
                <a:moveTo>
                  <a:pt x="0" y="0"/>
                </a:moveTo>
                <a:lnTo>
                  <a:pt x="7237450" y="0"/>
                </a:lnTo>
                <a:lnTo>
                  <a:pt x="7237450" y="9528348"/>
                </a:lnTo>
                <a:lnTo>
                  <a:pt x="0" y="952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CC0DF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3280038"/>
            <a:ext cx="9573274" cy="61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METAS PRIORIZADAS PARA O (A) ALUNO (A)</a:t>
            </a: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Adaptar os objetivos conforme as necessidades do estudante.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Reconhecer e identificar letras e palavras simples com apoio visual.</a:t>
            </a: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704351" y="379326"/>
            <a:ext cx="7237450" cy="9528349"/>
          </a:xfrm>
          <a:custGeom>
            <a:avLst/>
            <a:gdLst/>
            <a:ahLst/>
            <a:cxnLst/>
            <a:rect r="r" b="b" t="t" l="l"/>
            <a:pathLst>
              <a:path h="9528349" w="7237450">
                <a:moveTo>
                  <a:pt x="0" y="0"/>
                </a:moveTo>
                <a:lnTo>
                  <a:pt x="7237450" y="0"/>
                </a:lnTo>
                <a:lnTo>
                  <a:pt x="7237450" y="9528348"/>
                </a:lnTo>
                <a:lnTo>
                  <a:pt x="0" y="95283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3048301"/>
            <a:ext cx="11445856" cy="61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4. DEFINIÇÃO DE METAS E PRAZOS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-</a:t>
            </a: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Pergunta-chave: Em quanto tempo as metas devem ser alcançadas?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 </a:t>
            </a: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✔ </a:t>
            </a: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Em 2 meses, o aluno deverá identificar e nomear todas as vogais.</a:t>
            </a: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8227" y="379326"/>
            <a:ext cx="6153574" cy="8101389"/>
          </a:xfrm>
          <a:custGeom>
            <a:avLst/>
            <a:gdLst/>
            <a:ahLst/>
            <a:cxnLst/>
            <a:rect r="r" b="b" t="t" l="l"/>
            <a:pathLst>
              <a:path h="8101389" w="6153574">
                <a:moveTo>
                  <a:pt x="0" y="0"/>
                </a:moveTo>
                <a:lnTo>
                  <a:pt x="6153574" y="0"/>
                </a:lnTo>
                <a:lnTo>
                  <a:pt x="6153574" y="8101388"/>
                </a:lnTo>
                <a:lnTo>
                  <a:pt x="0" y="810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2863256"/>
            <a:ext cx="11445856" cy="680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5. DEFINIÇÃO DE RECURSOS E ESTRATÉGIAS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Pergunta-chave: O que será usado para ensinar? Como será ensinado?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Uso de jogos interativos, flashcards, leitura mediada, vídeos educativos, atividades táteis.</a:t>
            </a:r>
          </a:p>
          <a:p>
            <a:pPr algn="l">
              <a:lnSpc>
                <a:spcPts val="4904"/>
              </a:lnSpc>
            </a:pP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8227" y="379326"/>
            <a:ext cx="6153574" cy="8101389"/>
          </a:xfrm>
          <a:custGeom>
            <a:avLst/>
            <a:gdLst/>
            <a:ahLst/>
            <a:cxnLst/>
            <a:rect r="r" b="b" t="t" l="l"/>
            <a:pathLst>
              <a:path h="8101389" w="6153574">
                <a:moveTo>
                  <a:pt x="0" y="0"/>
                </a:moveTo>
                <a:lnTo>
                  <a:pt x="6153574" y="0"/>
                </a:lnTo>
                <a:lnTo>
                  <a:pt x="6153574" y="8101388"/>
                </a:lnTo>
                <a:lnTo>
                  <a:pt x="0" y="810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26" r="0" b="-46226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78184"/>
            <a:ext cx="15521125" cy="8730633"/>
          </a:xfrm>
          <a:custGeom>
            <a:avLst/>
            <a:gdLst/>
            <a:ahLst/>
            <a:cxnLst/>
            <a:rect r="r" b="b" t="t" l="l"/>
            <a:pathLst>
              <a:path h="8730633" w="15521125">
                <a:moveTo>
                  <a:pt x="0" y="0"/>
                </a:moveTo>
                <a:lnTo>
                  <a:pt x="15521125" y="0"/>
                </a:lnTo>
                <a:lnTo>
                  <a:pt x="15521125" y="8730632"/>
                </a:lnTo>
                <a:lnTo>
                  <a:pt x="0" y="87306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165100">
            <a:off x="-52411" y="-1095501"/>
            <a:ext cx="2763774" cy="8229600"/>
          </a:xfrm>
          <a:custGeom>
            <a:avLst/>
            <a:gdLst/>
            <a:ahLst/>
            <a:cxnLst/>
            <a:rect r="r" b="b" t="t" l="l"/>
            <a:pathLst>
              <a:path h="8229600" w="2763774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165100">
            <a:off x="14673819" y="1308197"/>
            <a:ext cx="4660933" cy="13878708"/>
          </a:xfrm>
          <a:custGeom>
            <a:avLst/>
            <a:gdLst/>
            <a:ahLst/>
            <a:cxnLst/>
            <a:rect r="r" b="b" t="t" l="l"/>
            <a:pathLst>
              <a:path h="13878708" w="4660933">
                <a:moveTo>
                  <a:pt x="0" y="0"/>
                </a:moveTo>
                <a:lnTo>
                  <a:pt x="4660933" y="0"/>
                </a:lnTo>
                <a:lnTo>
                  <a:pt x="4660933" y="13878708"/>
                </a:lnTo>
                <a:lnTo>
                  <a:pt x="0" y="138787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16938">
            <a:off x="11070763" y="8971713"/>
            <a:ext cx="8148373" cy="1392631"/>
          </a:xfrm>
          <a:custGeom>
            <a:avLst/>
            <a:gdLst/>
            <a:ahLst/>
            <a:cxnLst/>
            <a:rect r="r" b="b" t="t" l="l"/>
            <a:pathLst>
              <a:path h="1392631" w="8148373">
                <a:moveTo>
                  <a:pt x="0" y="0"/>
                </a:moveTo>
                <a:lnTo>
                  <a:pt x="8148373" y="0"/>
                </a:lnTo>
                <a:lnTo>
                  <a:pt x="8148373" y="1392631"/>
                </a:lnTo>
                <a:lnTo>
                  <a:pt x="0" y="139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16938">
            <a:off x="-1528176" y="30523"/>
            <a:ext cx="8148373" cy="1392631"/>
          </a:xfrm>
          <a:custGeom>
            <a:avLst/>
            <a:gdLst/>
            <a:ahLst/>
            <a:cxnLst/>
            <a:rect r="r" b="b" t="t" l="l"/>
            <a:pathLst>
              <a:path h="1392631" w="8148373">
                <a:moveTo>
                  <a:pt x="0" y="0"/>
                </a:moveTo>
                <a:lnTo>
                  <a:pt x="8148373" y="0"/>
                </a:lnTo>
                <a:lnTo>
                  <a:pt x="8148373" y="1392631"/>
                </a:lnTo>
                <a:lnTo>
                  <a:pt x="0" y="139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325352">
            <a:off x="10417882" y="-3086100"/>
            <a:ext cx="2763774" cy="8229600"/>
          </a:xfrm>
          <a:custGeom>
            <a:avLst/>
            <a:gdLst/>
            <a:ahLst/>
            <a:cxnLst/>
            <a:rect r="r" b="b" t="t" l="l"/>
            <a:pathLst>
              <a:path h="8229600" w="2763774">
                <a:moveTo>
                  <a:pt x="0" y="0"/>
                </a:moveTo>
                <a:lnTo>
                  <a:pt x="2763774" y="0"/>
                </a:lnTo>
                <a:lnTo>
                  <a:pt x="276377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6897064" y="696091"/>
            <a:ext cx="4493872" cy="10750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312"/>
              </a:lnSpc>
              <a:spcBef>
                <a:spcPct val="0"/>
              </a:spcBef>
            </a:pPr>
            <a:r>
              <a:rPr lang="en-US" sz="6648" strike="noStrike" u="none">
                <a:solidFill>
                  <a:srgbClr val="E7DFD1"/>
                </a:solidFill>
                <a:latin typeface="ITC Benguiat"/>
                <a:ea typeface="ITC Benguiat"/>
                <a:cs typeface="ITC Benguiat"/>
                <a:sym typeface="ITC Benguiat"/>
              </a:rPr>
              <a:t>ÍNDICE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1007" y="2516987"/>
            <a:ext cx="14943278" cy="7151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212192" indent="-606096" lvl="1">
              <a:lnSpc>
                <a:spcPts val="6176"/>
              </a:lnSpc>
              <a:buFont typeface="Arial"/>
              <a:buChar char="•"/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DEFINIÇÃO</a:t>
            </a:r>
          </a:p>
          <a:p>
            <a:pPr algn="l" marL="1212192" indent="-606096" lvl="1">
              <a:lnSpc>
                <a:spcPts val="6176"/>
              </a:lnSpc>
              <a:buFont typeface="Arial"/>
              <a:buChar char="•"/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LEI</a:t>
            </a:r>
          </a:p>
          <a:p>
            <a:pPr algn="l" marL="1212192" indent="-606096" lvl="1">
              <a:lnSpc>
                <a:spcPts val="6176"/>
              </a:lnSpc>
              <a:buFont typeface="Arial"/>
              <a:buChar char="•"/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FUNCIONALIDADE</a:t>
            </a:r>
          </a:p>
          <a:p>
            <a:pPr algn="l" marL="1212192" indent="-606096" lvl="1">
              <a:lnSpc>
                <a:spcPts val="6176"/>
              </a:lnSpc>
              <a:buFont typeface="Arial"/>
              <a:buChar char="•"/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ADAPTAÇÃO E FLEXIBILIZAÇÃO</a:t>
            </a:r>
          </a:p>
          <a:p>
            <a:pPr algn="l" marL="1212192" indent="-606096" lvl="1">
              <a:lnSpc>
                <a:spcPts val="6176"/>
              </a:lnSpc>
              <a:buFont typeface="Arial"/>
              <a:buChar char="•"/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PEI - PASSO A PASSO</a:t>
            </a:r>
          </a:p>
          <a:p>
            <a:pPr algn="l">
              <a:lnSpc>
                <a:spcPts val="6176"/>
              </a:lnSpc>
            </a:pPr>
          </a:p>
          <a:p>
            <a:pPr algn="l">
              <a:lnSpc>
                <a:spcPts val="6176"/>
              </a:lnSpc>
            </a:pPr>
            <a:r>
              <a:rPr lang="en-US" sz="561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CADA UM DE VOCÊS RECEBERAM 1 PEI PRONTO PARA COMPREENDER MELHOR.</a:t>
            </a:r>
          </a:p>
          <a:p>
            <a:pPr algn="l">
              <a:lnSpc>
                <a:spcPts val="617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66C4">
                <a:alpha val="100000"/>
              </a:srgbClr>
            </a:gs>
            <a:gs pos="100000">
              <a:srgbClr val="FFDE5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2863256"/>
            <a:ext cx="11445856" cy="6185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6. DEFINIÇÃO DE PROFISSIONAIS ENVOLVIDOS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Pergunta-chave: Quem planeja e aplica as estratégias?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✔</a:t>
            </a: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Professor do AEE, professor regente, fonoaudiólogo, terapeuta ocupacional, psicopedagogo.</a:t>
            </a: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8227" y="379326"/>
            <a:ext cx="6153574" cy="8101389"/>
          </a:xfrm>
          <a:custGeom>
            <a:avLst/>
            <a:gdLst/>
            <a:ahLst/>
            <a:cxnLst/>
            <a:rect r="r" b="b" t="t" l="l"/>
            <a:pathLst>
              <a:path h="8101389" w="6153574">
                <a:moveTo>
                  <a:pt x="0" y="0"/>
                </a:moveTo>
                <a:lnTo>
                  <a:pt x="6153574" y="0"/>
                </a:lnTo>
                <a:lnTo>
                  <a:pt x="6153574" y="8101388"/>
                </a:lnTo>
                <a:lnTo>
                  <a:pt x="0" y="810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5DE0E6">
                <a:alpha val="100000"/>
              </a:srgbClr>
            </a:gs>
            <a:gs pos="100000">
              <a:srgbClr val="004AAD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555474" y="385073"/>
            <a:ext cx="8360172" cy="2691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924"/>
              </a:lnSpc>
            </a:pPr>
            <a:r>
              <a:rPr lang="en-US" b="true" sz="4946">
                <a:solidFill>
                  <a:srgbClr val="000000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ESTRATÉGIAS DE ENSINO E APRENDIZAGEM</a:t>
            </a:r>
          </a:p>
          <a:p>
            <a:pPr algn="ctr">
              <a:lnSpc>
                <a:spcPts val="6924"/>
              </a:lnSpc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342372" y="2863256"/>
            <a:ext cx="11445856" cy="68046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7. AVALIAÇÃO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Pergunta-chave: Como será feita a avaliação do progresso do aluno?</a:t>
            </a: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</a:p>
          <a:p>
            <a:pPr algn="l">
              <a:lnSpc>
                <a:spcPts val="4904"/>
              </a:lnSpc>
            </a:pPr>
            <a:r>
              <a:rPr lang="en-US" sz="3861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Exemplo:</a:t>
            </a:r>
          </a:p>
          <a:p>
            <a:pPr algn="l">
              <a:lnSpc>
                <a:spcPts val="4904"/>
              </a:lnSpc>
            </a:pPr>
            <a:r>
              <a:rPr lang="en-US" sz="3861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Registros de observação, relatórios descritivos, análise de atividades, portfólio de aprendizagem.</a:t>
            </a:r>
          </a:p>
          <a:p>
            <a:pPr algn="l">
              <a:lnSpc>
                <a:spcPts val="4904"/>
              </a:lnSpc>
            </a:pPr>
          </a:p>
          <a:p>
            <a:pPr algn="just" marL="0" indent="0" lvl="0">
              <a:lnSpc>
                <a:spcPts val="4904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83231">
            <a:off x="10612540" y="8569077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788227" y="379326"/>
            <a:ext cx="6153574" cy="8101389"/>
          </a:xfrm>
          <a:custGeom>
            <a:avLst/>
            <a:gdLst/>
            <a:ahLst/>
            <a:cxnLst/>
            <a:rect r="r" b="b" t="t" l="l"/>
            <a:pathLst>
              <a:path h="8101389" w="6153574">
                <a:moveTo>
                  <a:pt x="0" y="0"/>
                </a:moveTo>
                <a:lnTo>
                  <a:pt x="6153574" y="0"/>
                </a:lnTo>
                <a:lnTo>
                  <a:pt x="6153574" y="8101388"/>
                </a:lnTo>
                <a:lnTo>
                  <a:pt x="0" y="810138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681" t="-2699" r="-4264" b="-13708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7AD">
                <a:alpha val="100000"/>
              </a:srgbClr>
            </a:gs>
            <a:gs pos="100000">
              <a:srgbClr val="FFA9F9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966767">
            <a:off x="14852477" y="-4601903"/>
            <a:ext cx="5996836" cy="14035417"/>
          </a:xfrm>
          <a:custGeom>
            <a:avLst/>
            <a:gdLst/>
            <a:ahLst/>
            <a:cxnLst/>
            <a:rect r="r" b="b" t="t" l="l"/>
            <a:pathLst>
              <a:path h="14035417" w="5996836">
                <a:moveTo>
                  <a:pt x="0" y="0"/>
                </a:moveTo>
                <a:lnTo>
                  <a:pt x="5996836" y="0"/>
                </a:lnTo>
                <a:lnTo>
                  <a:pt x="5996836" y="14035418"/>
                </a:lnTo>
                <a:lnTo>
                  <a:pt x="0" y="140354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0642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10058281">
            <a:off x="-1110079" y="-2257376"/>
            <a:ext cx="5996836" cy="14035417"/>
          </a:xfrm>
          <a:custGeom>
            <a:avLst/>
            <a:gdLst/>
            <a:ahLst/>
            <a:cxnLst/>
            <a:rect r="r" b="b" t="t" l="l"/>
            <a:pathLst>
              <a:path h="14035417" w="5996836">
                <a:moveTo>
                  <a:pt x="5996837" y="0"/>
                </a:moveTo>
                <a:lnTo>
                  <a:pt x="0" y="0"/>
                </a:lnTo>
                <a:lnTo>
                  <a:pt x="0" y="14035417"/>
                </a:lnTo>
                <a:lnTo>
                  <a:pt x="5996837" y="14035417"/>
                </a:lnTo>
                <a:lnTo>
                  <a:pt x="5996837" y="0"/>
                </a:lnTo>
                <a:close/>
              </a:path>
            </a:pathLst>
          </a:custGeom>
          <a:blipFill>
            <a:blip r:embed="rId2"/>
            <a:stretch>
              <a:fillRect l="0" t="0" r="-110642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028700" y="2998482"/>
            <a:ext cx="16497796" cy="6664838"/>
            <a:chOff x="0" y="0"/>
            <a:chExt cx="4345099" cy="175534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345099" cy="1755348"/>
            </a:xfrm>
            <a:custGeom>
              <a:avLst/>
              <a:gdLst/>
              <a:ahLst/>
              <a:cxnLst/>
              <a:rect r="r" b="b" t="t" l="l"/>
              <a:pathLst>
                <a:path h="1755348" w="4345099">
                  <a:moveTo>
                    <a:pt x="38480" y="0"/>
                  </a:moveTo>
                  <a:lnTo>
                    <a:pt x="4306619" y="0"/>
                  </a:lnTo>
                  <a:cubicBezTo>
                    <a:pt x="4327871" y="0"/>
                    <a:pt x="4345099" y="17228"/>
                    <a:pt x="4345099" y="38480"/>
                  </a:cubicBezTo>
                  <a:lnTo>
                    <a:pt x="4345099" y="1716868"/>
                  </a:lnTo>
                  <a:cubicBezTo>
                    <a:pt x="4345099" y="1727074"/>
                    <a:pt x="4341045" y="1736861"/>
                    <a:pt x="4333828" y="1744078"/>
                  </a:cubicBezTo>
                  <a:cubicBezTo>
                    <a:pt x="4326612" y="1751294"/>
                    <a:pt x="4316824" y="1755348"/>
                    <a:pt x="4306619" y="1755348"/>
                  </a:cubicBezTo>
                  <a:lnTo>
                    <a:pt x="38480" y="1755348"/>
                  </a:lnTo>
                  <a:cubicBezTo>
                    <a:pt x="17228" y="1755348"/>
                    <a:pt x="0" y="1738120"/>
                    <a:pt x="0" y="1716868"/>
                  </a:cubicBezTo>
                  <a:lnTo>
                    <a:pt x="0" y="38480"/>
                  </a:lnTo>
                  <a:cubicBezTo>
                    <a:pt x="0" y="28275"/>
                    <a:pt x="4054" y="18487"/>
                    <a:pt x="11271" y="11271"/>
                  </a:cubicBezTo>
                  <a:cubicBezTo>
                    <a:pt x="18487" y="4054"/>
                    <a:pt x="28275" y="0"/>
                    <a:pt x="38480" y="0"/>
                  </a:cubicBezTo>
                  <a:close/>
                </a:path>
              </a:pathLst>
            </a:custGeom>
            <a:solidFill>
              <a:srgbClr val="E0D6CF"/>
            </a:solidFill>
            <a:ln w="47625" cap="rnd">
              <a:solidFill>
                <a:srgbClr val="FF3131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4345099" cy="17934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366903" y="3491181"/>
            <a:ext cx="15821389" cy="5631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Registro Avaliativo é essencial para acompanhar o progresso do aluno e ajustar as estratégias pedagógicas conforme necessário.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Período Avaliativo:</a:t>
            </a: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Definir o período em que a avaliação será realizada (mensal, trimestral, semestral).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2. Área/Componente Curricular/Disciplina: </a:t>
            </a: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Especificar a disciplina ou conjunto de habilidades avaliadas (ex: Língua Portuguesa, Matemática, Habilidades Socioemocionais).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b="true" sz="29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3. Avaliação: </a:t>
            </a: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Descrever como o aluno respondeu às estratégias e atividades propostas.</a:t>
            </a:r>
          </a:p>
          <a:p>
            <a:pPr algn="just" marL="0" indent="0" lvl="0">
              <a:lnSpc>
                <a:spcPts val="4060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-2276565" y="5548520"/>
            <a:ext cx="3643468" cy="4114800"/>
          </a:xfrm>
          <a:custGeom>
            <a:avLst/>
            <a:gdLst/>
            <a:ahLst/>
            <a:cxnLst/>
            <a:rect r="r" b="b" t="t" l="l"/>
            <a:pathLst>
              <a:path h="4114800" w="3643468">
                <a:moveTo>
                  <a:pt x="0" y="0"/>
                </a:moveTo>
                <a:lnTo>
                  <a:pt x="3643468" y="0"/>
                </a:lnTo>
                <a:lnTo>
                  <a:pt x="36434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794477" y="444382"/>
            <a:ext cx="10699046" cy="2399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604"/>
              </a:lnSpc>
              <a:spcBef>
                <a:spcPct val="0"/>
              </a:spcBef>
            </a:pPr>
            <a:r>
              <a:rPr lang="en-US" sz="8604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REGISTRO AVALIATIVO NO PEI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695215">
            <a:off x="12408251" y="8940640"/>
            <a:ext cx="8456890" cy="1445359"/>
          </a:xfrm>
          <a:custGeom>
            <a:avLst/>
            <a:gdLst/>
            <a:ahLst/>
            <a:cxnLst/>
            <a:rect r="r" b="b" t="t" l="l"/>
            <a:pathLst>
              <a:path h="1445359" w="8456890">
                <a:moveTo>
                  <a:pt x="0" y="0"/>
                </a:moveTo>
                <a:lnTo>
                  <a:pt x="8456889" y="0"/>
                </a:lnTo>
                <a:lnTo>
                  <a:pt x="8456889" y="1445359"/>
                </a:lnTo>
                <a:lnTo>
                  <a:pt x="0" y="14453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42" t="-82074" r="-1959" b="-608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81688" y="1239530"/>
            <a:ext cx="1063781" cy="1071574"/>
          </a:xfrm>
          <a:custGeom>
            <a:avLst/>
            <a:gdLst/>
            <a:ahLst/>
            <a:cxnLst/>
            <a:rect r="r" b="b" t="t" l="l"/>
            <a:pathLst>
              <a:path h="1071574" w="1063781">
                <a:moveTo>
                  <a:pt x="0" y="0"/>
                </a:moveTo>
                <a:lnTo>
                  <a:pt x="1063780" y="0"/>
                </a:lnTo>
                <a:lnTo>
                  <a:pt x="1063780" y="1071574"/>
                </a:lnTo>
                <a:lnTo>
                  <a:pt x="0" y="107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55590" y="1171432"/>
            <a:ext cx="7280179" cy="119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7800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CONCLUSÃO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97488" y="2322052"/>
            <a:ext cx="16493025" cy="7689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Garantir a aprendizagem do aluno na sala regular exige adaptações pedagógicas eficazes, respeitando suas necessidades individuais e promovendo um ensino inclusivo e acessível.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Ao reduzir e estruturar o conteúdo, proporcionamos um ambiente de aprendizagem que favorece a participação ativa, a construção do conhecimento e o desenvolvimento das habilidades essenciais de forma gradual, lúdica e funcional.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Com estratégias visuais, materiais concretos e ensino estruturado, o aluno terá mais segurança e autonomia para avançar no aprendizado, respeitando seu ritmo e potencial.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Aprender é um processo! O importante é oferecer ferramentas e metodologias adaptadas para que o aluno possa se desenvolver e se sentir pertencente ao ambiente escolar.</a:t>
            </a:r>
          </a:p>
          <a:p>
            <a:pPr algn="just">
              <a:lnSpc>
                <a:spcPts val="4060"/>
              </a:lnSpc>
            </a:pP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r>
              <a:rPr lang="en-US" sz="29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Inclusão é transformar desafios em possibilidades! </a:t>
            </a:r>
          </a:p>
          <a:p>
            <a:pPr algn="ctr" marL="0" indent="0" lvl="0">
              <a:lnSpc>
                <a:spcPts val="4060"/>
              </a:lnSpc>
              <a:spcBef>
                <a:spcPct val="0"/>
              </a:spcBef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-516938">
            <a:off x="11070763" y="9199190"/>
            <a:ext cx="8148373" cy="1392631"/>
          </a:xfrm>
          <a:custGeom>
            <a:avLst/>
            <a:gdLst/>
            <a:ahLst/>
            <a:cxnLst/>
            <a:rect r="r" b="b" t="t" l="l"/>
            <a:pathLst>
              <a:path h="1392631" w="8148373">
                <a:moveTo>
                  <a:pt x="0" y="0"/>
                </a:moveTo>
                <a:lnTo>
                  <a:pt x="8148373" y="0"/>
                </a:lnTo>
                <a:lnTo>
                  <a:pt x="8148373" y="1392631"/>
                </a:lnTo>
                <a:lnTo>
                  <a:pt x="0" y="139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1449159">
            <a:off x="12145715" y="543214"/>
            <a:ext cx="8148373" cy="1392631"/>
          </a:xfrm>
          <a:custGeom>
            <a:avLst/>
            <a:gdLst/>
            <a:ahLst/>
            <a:cxnLst/>
            <a:rect r="r" b="b" t="t" l="l"/>
            <a:pathLst>
              <a:path h="1392631" w="8148373">
                <a:moveTo>
                  <a:pt x="0" y="0"/>
                </a:moveTo>
                <a:lnTo>
                  <a:pt x="8148373" y="0"/>
                </a:lnTo>
                <a:lnTo>
                  <a:pt x="8148373" y="1392631"/>
                </a:lnTo>
                <a:lnTo>
                  <a:pt x="0" y="13926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d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1646" y="-185070"/>
            <a:ext cx="7624217" cy="7509996"/>
          </a:xfrm>
          <a:custGeom>
            <a:avLst/>
            <a:gdLst/>
            <a:ahLst/>
            <a:cxnLst/>
            <a:rect r="r" b="b" t="t" l="l"/>
            <a:pathLst>
              <a:path h="7509996" w="7624217">
                <a:moveTo>
                  <a:pt x="0" y="0"/>
                </a:moveTo>
                <a:lnTo>
                  <a:pt x="7624216" y="0"/>
                </a:lnTo>
                <a:lnTo>
                  <a:pt x="7624216" y="7509996"/>
                </a:lnTo>
                <a:lnTo>
                  <a:pt x="0" y="75099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404">
            <a:off x="13465486" y="1142170"/>
            <a:ext cx="4133739" cy="4973279"/>
          </a:xfrm>
          <a:custGeom>
            <a:avLst/>
            <a:gdLst/>
            <a:ahLst/>
            <a:cxnLst/>
            <a:rect r="r" b="b" t="t" l="l"/>
            <a:pathLst>
              <a:path h="4973279" w="4133739">
                <a:moveTo>
                  <a:pt x="0" y="0"/>
                </a:moveTo>
                <a:lnTo>
                  <a:pt x="4133738" y="0"/>
                </a:lnTo>
                <a:lnTo>
                  <a:pt x="4133738" y="4973280"/>
                </a:lnTo>
                <a:lnTo>
                  <a:pt x="0" y="49732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25144">
            <a:off x="13772526" y="1456029"/>
            <a:ext cx="3582466" cy="3582466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blipFill>
              <a:blip r:embed="rId5"/>
              <a:stretch>
                <a:fillRect l="-24906" t="0" r="-2490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47549" y="1204325"/>
            <a:ext cx="1322312" cy="1331999"/>
          </a:xfrm>
          <a:custGeom>
            <a:avLst/>
            <a:gdLst/>
            <a:ahLst/>
            <a:cxnLst/>
            <a:rect r="r" b="b" t="t" l="l"/>
            <a:pathLst>
              <a:path h="1331999" w="1322312">
                <a:moveTo>
                  <a:pt x="0" y="0"/>
                </a:moveTo>
                <a:lnTo>
                  <a:pt x="1322312" y="0"/>
                </a:lnTo>
                <a:lnTo>
                  <a:pt x="1322312" y="1331999"/>
                </a:lnTo>
                <a:lnTo>
                  <a:pt x="0" y="1331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7951">
            <a:off x="10963500" y="8317183"/>
            <a:ext cx="8364523" cy="1429573"/>
          </a:xfrm>
          <a:custGeom>
            <a:avLst/>
            <a:gdLst/>
            <a:ahLst/>
            <a:cxnLst/>
            <a:rect r="r" b="b" t="t" l="l"/>
            <a:pathLst>
              <a:path h="1429573" w="8364523">
                <a:moveTo>
                  <a:pt x="0" y="0"/>
                </a:moveTo>
                <a:lnTo>
                  <a:pt x="8364523" y="0"/>
                </a:lnTo>
                <a:lnTo>
                  <a:pt x="8364523" y="1429573"/>
                </a:lnTo>
                <a:lnTo>
                  <a:pt x="0" y="142957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16397" y="4376339"/>
            <a:ext cx="12397735" cy="4356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5839"/>
              </a:lnSpc>
            </a:pPr>
            <a:r>
              <a:rPr lang="en-US" sz="3719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Plano de Ensino Individualizado (PEI) é um documento pedagógico adaptado para atender às necessidades educacionais específicas de estudantes com deficiência, Transtorno do Espectro Autista (TEA) ou dificuldades de aprendizagem, garantindo seu acesso à educação de forma equitativa.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6809" y="1134825"/>
            <a:ext cx="10947005" cy="1518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914"/>
              </a:lnSpc>
              <a:spcBef>
                <a:spcPct val="0"/>
              </a:spcBef>
            </a:pPr>
            <a:r>
              <a:rPr lang="en-US" b="true" sz="9914">
                <a:solidFill>
                  <a:srgbClr val="004AAD"/>
                </a:solidFill>
                <a:latin typeface="ITC Benguiat Bold"/>
                <a:ea typeface="ITC Benguiat Bold"/>
                <a:cs typeface="ITC Benguiat Bold"/>
                <a:sym typeface="ITC Benguiat Bold"/>
              </a:rPr>
              <a:t>MAS O QUE É 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400155" y="2739341"/>
            <a:ext cx="8996465" cy="10158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6730"/>
              </a:lnSpc>
              <a:spcBef>
                <a:spcPct val="0"/>
              </a:spcBef>
            </a:pPr>
            <a:r>
              <a:rPr lang="en-US" sz="6730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PEI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26" r="0" b="-462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37717" y="1957110"/>
            <a:ext cx="16612566" cy="10535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 b="true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O Estado deve garantir que a escola ofereça adaptações e suporte para a aprendizagem de alunos com deficiência ou dificuldades.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1. Estatuto da Pessoa com Deficiência (Lei nº 13.146/2015 – Lei Brasileira de Inclusão - LBI)</a:t>
            </a:r>
          </a:p>
          <a:p>
            <a:pPr algn="just">
              <a:lnSpc>
                <a:spcPts val="4200"/>
              </a:lnSpc>
            </a:pPr>
            <a:r>
              <a:rPr lang="en-US" b="true" sz="3000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🔹</a:t>
            </a: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Art. 27 – Garante educação inclusiva em todos os níveis.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🔹 Art. 28, inciso III – Determina a adaptação do currículo e a oferta de acessibilidade pedagógica, incluindo materiais, tecnologia assistiva e estratégias diferenciadas.</a:t>
            </a:r>
          </a:p>
          <a:p>
            <a:pPr algn="just">
              <a:lnSpc>
                <a:spcPts val="4200"/>
              </a:lnSpc>
            </a:pP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O PEI deve ser elaborado respeitando a individualidade do aluno, garantindo acesso e participação nas atividades escolares.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>
              <a:lnSpc>
                <a:spcPts val="4060"/>
              </a:lnSpc>
            </a:pPr>
          </a:p>
          <a:p>
            <a:pPr algn="just" marL="0" indent="0" lvl="0">
              <a:lnSpc>
                <a:spcPts val="406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3108117" y="721642"/>
            <a:ext cx="15395900" cy="15982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424"/>
              </a:lnSpc>
              <a:spcBef>
                <a:spcPct val="0"/>
              </a:spcBef>
            </a:pPr>
            <a:r>
              <a:rPr lang="en-US" sz="10424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O QUE DIZ A LEI?</a:t>
            </a:r>
          </a:p>
        </p:txBody>
      </p:sp>
    </p:spTree>
  </p:cSld>
  <p:clrMapOvr>
    <a:masterClrMapping/>
  </p:clrMapOvr>
  <p:transition spd="med">
    <p:cover dir="d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6226" r="0" b="-462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5404" y="1562191"/>
            <a:ext cx="17117192" cy="91282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  <a:r>
              <a:rPr lang="en-US" b="true" sz="3245">
                <a:solidFill>
                  <a:srgbClr val="2B2928"/>
                </a:solidFill>
                <a:latin typeface="Inter Bold"/>
                <a:ea typeface="Inter Bold"/>
                <a:cs typeface="Inter Bold"/>
                <a:sym typeface="Inter Bold"/>
              </a:rPr>
              <a:t>2. Lei de Diretrizes e Bases da Educação Nacional (LDB – Lei nº 9.394/1996)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🔹 Art. 59 – Os sistemas de ensino devem assegurar: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✔ Currículos adaptados e métodos específicos.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✔ Recursos para o desenvolvimento das habilidades dos alunos.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✔ Avaliação contínua e individualizada.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</a:p>
          <a:p>
            <a:pPr algn="just">
              <a:lnSpc>
                <a:spcPts val="4543"/>
              </a:lnSpc>
            </a:pPr>
            <a:r>
              <a:rPr lang="en-US" sz="3245">
                <a:solidFill>
                  <a:srgbClr val="2B2928"/>
                </a:solidFill>
                <a:latin typeface="Inter"/>
                <a:ea typeface="Inter"/>
                <a:cs typeface="Inter"/>
                <a:sym typeface="Inter"/>
              </a:rPr>
              <a:t>A escola deve criar estratégias de ensino adequadas para cada aluno, respeitando suas potencialidades e desafios.</a:t>
            </a:r>
          </a:p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</a:p>
          <a:p>
            <a:pPr algn="just">
              <a:lnSpc>
                <a:spcPts val="4543"/>
              </a:lnSpc>
            </a:pPr>
          </a:p>
          <a:p>
            <a:pPr algn="just" marL="0" indent="0" lvl="0">
              <a:lnSpc>
                <a:spcPts val="4543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2141030" y="764056"/>
            <a:ext cx="16605273" cy="1720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243"/>
              </a:lnSpc>
              <a:spcBef>
                <a:spcPct val="0"/>
              </a:spcBef>
            </a:pPr>
            <a:r>
              <a:rPr lang="en-US" sz="11243">
                <a:solidFill>
                  <a:srgbClr val="004AAD"/>
                </a:solidFill>
                <a:latin typeface="ITC Benguiat"/>
                <a:ea typeface="ITC Benguiat"/>
                <a:cs typeface="ITC Benguiat"/>
                <a:sym typeface="ITC Benguiat"/>
              </a:rPr>
              <a:t>O QUE DIZ A LEI?</a:t>
            </a:r>
          </a:p>
        </p:txBody>
      </p:sp>
    </p:spTree>
  </p:cSld>
  <p:clrMapOvr>
    <a:masterClrMapping/>
  </p:clrMapOvr>
  <p:transition spd="med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10287000"/>
                </a:moveTo>
                <a:lnTo>
                  <a:pt x="18288000" y="10287000"/>
                </a:lnTo>
                <a:lnTo>
                  <a:pt x="18288000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42" t="-82074" r="-1959" b="-6084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286993" y="1990625"/>
            <a:ext cx="15714014" cy="67833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796"/>
              </a:lnSpc>
            </a:pPr>
          </a:p>
          <a:p>
            <a:pPr algn="just">
              <a:lnSpc>
                <a:spcPts val="6796"/>
              </a:lnSpc>
            </a:pPr>
            <a:r>
              <a:rPr lang="en-US" sz="3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Personalizar o ensino conforme as habilidades e dificuldades do aluno.</a:t>
            </a:r>
          </a:p>
          <a:p>
            <a:pPr algn="just">
              <a:lnSpc>
                <a:spcPts val="6796"/>
              </a:lnSpc>
            </a:pPr>
            <a:r>
              <a:rPr lang="en-US" sz="3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Assegurar estratégias e recursos adequados ao desenvolvimento do estudante.</a:t>
            </a:r>
          </a:p>
          <a:p>
            <a:pPr algn="just">
              <a:lnSpc>
                <a:spcPts val="6796"/>
              </a:lnSpc>
            </a:pPr>
            <a:r>
              <a:rPr lang="en-US" sz="3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Promover aprendizagem significativa e inclusão escolar.</a:t>
            </a:r>
          </a:p>
          <a:p>
            <a:pPr algn="just" marL="0" indent="0" lvl="0">
              <a:lnSpc>
                <a:spcPts val="6796"/>
              </a:lnSpc>
            </a:pPr>
            <a:r>
              <a:rPr lang="en-US" sz="3674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✔ Adaptar e flexibilizar currículos sem excluir o aluno do contexto escolar.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758909" y="1020980"/>
            <a:ext cx="8770181" cy="11982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7800"/>
              </a:lnSpc>
              <a:spcBef>
                <a:spcPct val="0"/>
              </a:spcBef>
            </a:pPr>
            <a:r>
              <a:rPr lang="en-US" sz="7800">
                <a:solidFill>
                  <a:srgbClr val="000000"/>
                </a:solidFill>
                <a:latin typeface="ITC Benguiat"/>
                <a:ea typeface="ITC Benguiat"/>
                <a:cs typeface="ITC Benguiat"/>
                <a:sym typeface="ITC Benguiat"/>
              </a:rPr>
              <a:t>FUNCIONALIDADE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3317915" y="807173"/>
            <a:ext cx="1063781" cy="1071574"/>
          </a:xfrm>
          <a:custGeom>
            <a:avLst/>
            <a:gdLst/>
            <a:ahLst/>
            <a:cxnLst/>
            <a:rect r="r" b="b" t="t" l="l"/>
            <a:pathLst>
              <a:path h="1071574" w="1063781">
                <a:moveTo>
                  <a:pt x="0" y="0"/>
                </a:moveTo>
                <a:lnTo>
                  <a:pt x="1063781" y="0"/>
                </a:lnTo>
                <a:lnTo>
                  <a:pt x="1063781" y="1071574"/>
                </a:lnTo>
                <a:lnTo>
                  <a:pt x="0" y="10715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927951">
            <a:off x="-1819629" y="-324203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5"/>
                </a:lnTo>
                <a:lnTo>
                  <a:pt x="0" y="12502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927951">
            <a:off x="12024581" y="9108136"/>
            <a:ext cx="7315200" cy="1250234"/>
          </a:xfrm>
          <a:custGeom>
            <a:avLst/>
            <a:gdLst/>
            <a:ahLst/>
            <a:cxnLst/>
            <a:rect r="r" b="b" t="t" l="l"/>
            <a:pathLst>
              <a:path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med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611792" y="-712046"/>
            <a:ext cx="5160362" cy="5340794"/>
          </a:xfrm>
          <a:custGeom>
            <a:avLst/>
            <a:gdLst/>
            <a:ahLst/>
            <a:cxnLst/>
            <a:rect r="r" b="b" t="t" l="l"/>
            <a:pathLst>
              <a:path h="5340794" w="5160362">
                <a:moveTo>
                  <a:pt x="0" y="0"/>
                </a:moveTo>
                <a:lnTo>
                  <a:pt x="5160362" y="0"/>
                </a:lnTo>
                <a:lnTo>
                  <a:pt x="5160362" y="5340794"/>
                </a:lnTo>
                <a:lnTo>
                  <a:pt x="0" y="534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653471" y="376001"/>
            <a:ext cx="13705576" cy="21423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03"/>
              </a:lnSpc>
            </a:pPr>
            <a:r>
              <a:rPr lang="en-US" b="true" sz="6101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O QUE É ADAPTAÇÃO CURRICULAR?</a:t>
            </a:r>
          </a:p>
          <a:p>
            <a:pPr algn="ctr">
              <a:lnSpc>
                <a:spcPts val="8603"/>
              </a:lnSpc>
            </a:pP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13404507" y="5382024"/>
            <a:ext cx="5160362" cy="5340794"/>
          </a:xfrm>
          <a:custGeom>
            <a:avLst/>
            <a:gdLst/>
            <a:ahLst/>
            <a:cxnLst/>
            <a:rect r="r" b="b" t="t" l="l"/>
            <a:pathLst>
              <a:path h="5340794" w="5160362">
                <a:moveTo>
                  <a:pt x="0" y="0"/>
                </a:moveTo>
                <a:lnTo>
                  <a:pt x="5160362" y="0"/>
                </a:lnTo>
                <a:lnTo>
                  <a:pt x="5160362" y="5340795"/>
                </a:lnTo>
                <a:lnTo>
                  <a:pt x="0" y="5340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736725" y="2253175"/>
            <a:ext cx="16814549" cy="91508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148"/>
              </a:lnSpc>
            </a:pPr>
            <a:r>
              <a:rPr lang="en-US" sz="3600" b="true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É uma estratégia da educação inclusiva que permite modificar conteúdos, objetivos, métodos e avaliações para garantir o aprendizado dos alunos com necessidades educacionais específicas.</a:t>
            </a:r>
          </a:p>
          <a:p>
            <a:pPr algn="just">
              <a:lnSpc>
                <a:spcPts val="5184"/>
              </a:lnSpc>
            </a:pPr>
          </a:p>
          <a:p>
            <a:pPr algn="ctr">
              <a:lnSpc>
                <a:spcPts val="5184"/>
              </a:lnSpc>
            </a:pPr>
            <a:r>
              <a:rPr lang="en-US" sz="3600" b="true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Quando é necessária?</a:t>
            </a:r>
          </a:p>
          <a:p>
            <a:pPr algn="ctr">
              <a:lnSpc>
                <a:spcPts val="5184"/>
              </a:lnSpc>
            </a:pPr>
          </a:p>
          <a:p>
            <a:pPr algn="just">
              <a:lnSpc>
                <a:spcPts val="5184"/>
              </a:lnSpc>
            </a:pPr>
            <a:r>
              <a:rPr lang="en-US" sz="3600" b="true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adaptação curricular é utilizada quando o aluno, </a:t>
            </a:r>
            <a:r>
              <a:rPr lang="en-US" sz="3600" b="true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COM OU SEM DIAGNÓSTICO</a:t>
            </a:r>
            <a:r>
              <a:rPr lang="en-US" sz="3600" b="true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não consegue acompanhar o currículo regular, mesmo com flexibilizações e apoio pedagógico. O professor regente é o profissional mais indicado para estar à frente da adaptação curricular de sua própria disciplina ou turma; já que é o especialista em tal.</a:t>
            </a:r>
          </a:p>
          <a:p>
            <a:pPr algn="just">
              <a:lnSpc>
                <a:spcPts val="5184"/>
              </a:lnSpc>
            </a:pPr>
          </a:p>
          <a:p>
            <a:pPr algn="just">
              <a:lnSpc>
                <a:spcPts val="5184"/>
              </a:lnSpc>
            </a:pPr>
          </a:p>
          <a:p>
            <a:pPr algn="l">
              <a:lnSpc>
                <a:spcPts val="5184"/>
              </a:lnSpc>
            </a:pPr>
          </a:p>
        </p:txBody>
      </p:sp>
    </p:spTree>
  </p:cSld>
  <p:clrMapOvr>
    <a:masterClrMapping/>
  </p:clrMapOvr>
  <p:transition spd="med">
    <p:cover dir="d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86865" y="571419"/>
            <a:ext cx="457281" cy="457281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B37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393524" y="-197294"/>
            <a:ext cx="5160362" cy="5340794"/>
          </a:xfrm>
          <a:custGeom>
            <a:avLst/>
            <a:gdLst/>
            <a:ahLst/>
            <a:cxnLst/>
            <a:rect r="r" b="b" t="t" l="l"/>
            <a:pathLst>
              <a:path h="5340794" w="5160362">
                <a:moveTo>
                  <a:pt x="0" y="0"/>
                </a:moveTo>
                <a:lnTo>
                  <a:pt x="5160363" y="0"/>
                </a:lnTo>
                <a:lnTo>
                  <a:pt x="5160363" y="5340794"/>
                </a:lnTo>
                <a:lnTo>
                  <a:pt x="0" y="534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800000">
            <a:off x="13127638" y="5143500"/>
            <a:ext cx="5160362" cy="5340794"/>
          </a:xfrm>
          <a:custGeom>
            <a:avLst/>
            <a:gdLst/>
            <a:ahLst/>
            <a:cxnLst/>
            <a:rect r="r" b="b" t="t" l="l"/>
            <a:pathLst>
              <a:path h="5340794" w="5160362">
                <a:moveTo>
                  <a:pt x="0" y="0"/>
                </a:moveTo>
                <a:lnTo>
                  <a:pt x="5160362" y="0"/>
                </a:lnTo>
                <a:lnTo>
                  <a:pt x="5160362" y="5340794"/>
                </a:lnTo>
                <a:lnTo>
                  <a:pt x="0" y="53407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15505" y="1834189"/>
            <a:ext cx="17038027" cy="10301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886"/>
              </a:lnSpc>
            </a:pPr>
          </a:p>
          <a:p>
            <a:pPr algn="just">
              <a:lnSpc>
                <a:spcPts val="4909"/>
              </a:lnSpc>
            </a:pPr>
            <a:r>
              <a:rPr lang="en-US" b="true" sz="3409" u="sng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Flexibilização Curricular:</a:t>
            </a:r>
            <a:r>
              <a:rPr lang="en-US" sz="3409">
                <a:solidFill>
                  <a:srgbClr val="FF3131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409">
                <a:solidFill>
                  <a:srgbClr val="2B2928"/>
                </a:solidFill>
                <a:latin typeface="HK Grotesk"/>
                <a:ea typeface="HK Grotesk"/>
                <a:cs typeface="HK Grotesk"/>
                <a:sym typeface="HK Grotesk"/>
              </a:rPr>
              <a:t>Mantém os mesmo objetivos e conteúdos essenciais para todos os alunos, mas com adaptações na abordagem, metodologia, materiais e avaliação.</a:t>
            </a:r>
          </a:p>
          <a:p>
            <a:pPr algn="just">
              <a:lnSpc>
                <a:spcPts val="4909"/>
              </a:lnSpc>
            </a:pPr>
          </a:p>
          <a:p>
            <a:pPr algn="ctr">
              <a:lnSpc>
                <a:spcPts val="4909"/>
              </a:lnSpc>
            </a:pPr>
            <a:r>
              <a:rPr lang="en-US" sz="3409" b="true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 adaptação curricular deve ser aplicada quando a flexibilização não é suficiente para garantir o aprendizado do aluno.</a:t>
            </a:r>
          </a:p>
          <a:p>
            <a:pPr algn="just">
              <a:lnSpc>
                <a:spcPts val="4909"/>
              </a:lnSpc>
            </a:pPr>
          </a:p>
          <a:p>
            <a:pPr algn="just">
              <a:lnSpc>
                <a:spcPts val="4909"/>
              </a:lnSpc>
            </a:pPr>
            <a:r>
              <a:rPr lang="en-US" b="true" sz="3409" u="sng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Adaptação Curricular:</a:t>
            </a:r>
            <a:r>
              <a:rPr lang="en-US" sz="3409" b="true">
                <a:solidFill>
                  <a:srgbClr val="2B2928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 </a:t>
            </a:r>
            <a:r>
              <a:rPr lang="en-US" sz="3409">
                <a:solidFill>
                  <a:srgbClr val="2B2928"/>
                </a:solidFill>
                <a:latin typeface="HK Grotesk"/>
                <a:ea typeface="HK Grotesk"/>
                <a:cs typeface="HK Grotesk"/>
                <a:sym typeface="HK Grotesk"/>
              </a:rPr>
              <a:t>É qua</a:t>
            </a:r>
            <a:r>
              <a:rPr lang="en-US" sz="3409">
                <a:solidFill>
                  <a:srgbClr val="000000"/>
                </a:solidFill>
                <a:latin typeface="HK Grotesk"/>
                <a:ea typeface="HK Grotesk"/>
                <a:cs typeface="HK Grotesk"/>
                <a:sym typeface="HK Grotesk"/>
              </a:rPr>
              <a:t>ndo um aluno precisa estudar um conteúdo diferente da turma.</a:t>
            </a:r>
          </a:p>
          <a:p>
            <a:pPr algn="just">
              <a:lnSpc>
                <a:spcPts val="4909"/>
              </a:lnSpc>
            </a:pPr>
            <a:r>
              <a:rPr lang="en-US" b="true" sz="3409" u="sng">
                <a:solidFill>
                  <a:srgbClr val="FF3131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Adaptação de Atividades:</a:t>
            </a:r>
            <a:r>
              <a:rPr lang="en-US" sz="3409">
                <a:solidFill>
                  <a:srgbClr val="2B2928"/>
                </a:solidFill>
                <a:latin typeface="HK Grotesk"/>
                <a:ea typeface="HK Grotesk"/>
                <a:cs typeface="HK Grotesk"/>
                <a:sym typeface="HK Grotesk"/>
              </a:rPr>
              <a:t> </a:t>
            </a:r>
            <a:r>
              <a:rPr lang="en-US" sz="3409">
                <a:solidFill>
                  <a:srgbClr val="2B2928"/>
                </a:solidFill>
                <a:latin typeface="HK Grotesk"/>
                <a:ea typeface="HK Grotesk"/>
                <a:cs typeface="HK Grotesk"/>
                <a:sym typeface="HK Grotesk"/>
              </a:rPr>
              <a:t>Quando um aluno precisa realizar uma atividade de maneira diferente dos demais.</a:t>
            </a:r>
          </a:p>
          <a:p>
            <a:pPr algn="just">
              <a:lnSpc>
                <a:spcPts val="4909"/>
              </a:lnSpc>
            </a:pPr>
          </a:p>
          <a:p>
            <a:pPr algn="just">
              <a:lnSpc>
                <a:spcPts val="4909"/>
              </a:lnSpc>
            </a:pPr>
          </a:p>
          <a:p>
            <a:pPr algn="just">
              <a:lnSpc>
                <a:spcPts val="4909"/>
              </a:lnSpc>
            </a:pPr>
          </a:p>
          <a:p>
            <a:pPr algn="just">
              <a:lnSpc>
                <a:spcPts val="4909"/>
              </a:lnSpc>
            </a:pPr>
          </a:p>
          <a:p>
            <a:pPr algn="just">
              <a:lnSpc>
                <a:spcPts val="4909"/>
              </a:lnSpc>
            </a:pPr>
          </a:p>
          <a:p>
            <a:pPr algn="l">
              <a:lnSpc>
                <a:spcPts val="490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4766839" y="733221"/>
            <a:ext cx="8144567" cy="6195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08"/>
              </a:lnSpc>
              <a:spcBef>
                <a:spcPct val="0"/>
              </a:spcBef>
            </a:pPr>
            <a:r>
              <a:rPr lang="en-US" b="true" sz="431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FLEXIBILIZAÇÃO X </a:t>
            </a:r>
            <a:r>
              <a:rPr lang="en-US" b="true" sz="4319">
                <a:solidFill>
                  <a:srgbClr val="000000"/>
                </a:solidFill>
                <a:latin typeface="HK Grotesk Bold"/>
                <a:ea typeface="HK Grotesk Bold"/>
                <a:cs typeface="HK Grotesk Bold"/>
                <a:sym typeface="HK Grotesk Bold"/>
              </a:rPr>
              <a:t>ADAPTAÇÃO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8973" y="272466"/>
            <a:ext cx="17076600" cy="9803233"/>
          </a:xfrm>
          <a:custGeom>
            <a:avLst/>
            <a:gdLst/>
            <a:ahLst/>
            <a:cxnLst/>
            <a:rect r="r" b="b" t="t" l="l"/>
            <a:pathLst>
              <a:path h="9803233" w="17076600">
                <a:moveTo>
                  <a:pt x="0" y="0"/>
                </a:moveTo>
                <a:lnTo>
                  <a:pt x="17076600" y="0"/>
                </a:lnTo>
                <a:lnTo>
                  <a:pt x="17076600" y="9803233"/>
                </a:lnTo>
                <a:lnTo>
                  <a:pt x="0" y="98032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116289" y="2673503"/>
            <a:ext cx="11812033" cy="36220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430"/>
              </a:lnSpc>
            </a:pPr>
            <a:r>
              <a:rPr lang="en-US" sz="20307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PARTE 02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87640" y="6322081"/>
            <a:ext cx="11795595" cy="11684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3"/>
              </a:lnSpc>
            </a:pPr>
            <a:r>
              <a:rPr lang="en-US" sz="6573" b="true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PEI PASSO A PASSO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DAGgy21Z0y0</dc:identifier>
  <dcterms:modified xsi:type="dcterms:W3CDTF">2011-08-01T06:04:30Z</dcterms:modified>
  <cp:revision>1</cp:revision>
  <dc:title>PEI NA PRÁTICA</dc:title>
</cp:coreProperties>
</file>